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3" r:id="rId3"/>
    <p:sldId id="264" r:id="rId4"/>
    <p:sldId id="265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0" r:id="rId17"/>
    <p:sldId id="287" r:id="rId18"/>
    <p:sldId id="288" r:id="rId19"/>
    <p:sldId id="289" r:id="rId20"/>
    <p:sldId id="291" r:id="rId21"/>
    <p:sldId id="290" r:id="rId22"/>
    <p:sldId id="281" r:id="rId23"/>
    <p:sldId id="283" r:id="rId24"/>
    <p:sldId id="284" r:id="rId25"/>
    <p:sldId id="285" r:id="rId26"/>
    <p:sldId id="286" r:id="rId27"/>
    <p:sldId id="292" r:id="rId28"/>
    <p:sldId id="293" r:id="rId29"/>
    <p:sldId id="294" r:id="rId30"/>
    <p:sldId id="29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4"/>
  </p:normalViewPr>
  <p:slideViewPr>
    <p:cSldViewPr snapToGrid="0">
      <p:cViewPr>
        <p:scale>
          <a:sx n="100" d="100"/>
          <a:sy n="100" d="100"/>
        </p:scale>
        <p:origin x="97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857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95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841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392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080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323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45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9139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842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21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7851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29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606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851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0326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242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391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000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109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1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68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2229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71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24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5099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466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744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317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29b7fe6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29b7fe6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Abordar o que é a </a:t>
            </a:r>
            <a:r>
              <a:rPr lang="pt-PT" dirty="0" err="1"/>
              <a:t>sartlink</a:t>
            </a:r>
            <a:r>
              <a:rPr lang="pt-PT" dirty="0"/>
              <a:t> e o que faz.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satélites e diferenças. </a:t>
            </a:r>
            <a:r>
              <a:rPr lang="pt-PT" dirty="0" err="1"/>
              <a:t>Btw</a:t>
            </a:r>
            <a:r>
              <a:rPr lang="pt-PT" dirty="0"/>
              <a:t> os da </a:t>
            </a:r>
            <a:r>
              <a:rPr lang="pt-PT" dirty="0" err="1"/>
              <a:t>starlink</a:t>
            </a:r>
            <a:r>
              <a:rPr lang="pt-PT" dirty="0"/>
              <a:t> estão a uma distância de 550km. Devido à menor distância da terra tem menor latência quando comparados com satélites </a:t>
            </a:r>
            <a:r>
              <a:rPr lang="pt-PT" dirty="0" err="1"/>
              <a:t>geoestáticos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3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33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emf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390925"/>
            <a:ext cx="8520600" cy="1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Tópicos de Desenvolvimento de Software (2022/2023)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Simão Cunha, Gonçalo Pereira, Luís Sílva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a93262, a93168, pg50564</a:t>
            </a:r>
            <a:endParaRPr b="1" dirty="0"/>
          </a:p>
        </p:txBody>
      </p:sp>
      <p:sp>
        <p:nvSpPr>
          <p:cNvPr id="55" name="Google Shape;55;p13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1</a:t>
            </a:r>
            <a:endParaRPr b="1"/>
          </a:p>
        </p:txBody>
      </p:sp>
      <p:sp>
        <p:nvSpPr>
          <p:cNvPr id="58" name="Google Shape;58;p13"/>
          <p:cNvSpPr txBox="1"/>
          <p:nvPr/>
        </p:nvSpPr>
        <p:spPr>
          <a:xfrm>
            <a:off x="2308800" y="208156"/>
            <a:ext cx="4526400" cy="29028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/>
          </a:p>
        </p:txBody>
      </p:sp>
      <p:pic>
        <p:nvPicPr>
          <p:cNvPr id="8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F80B1EE6-FDEB-7E35-2156-411F323B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26" y="533578"/>
            <a:ext cx="3611948" cy="2252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Bibliotecas utilizadas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9552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10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114300" indent="0" algn="l">
              <a:buNone/>
            </a:pPr>
            <a:r>
              <a:rPr lang="pt-PT" sz="1800" b="0" i="0" u="none" strike="noStrike" baseline="0" dirty="0">
                <a:latin typeface="LMRoman10-Regular"/>
              </a:rPr>
              <a:t>• </a:t>
            </a:r>
            <a:r>
              <a:rPr lang="pt-PT" sz="1800" b="1" i="0" u="none" strike="noStrike" baseline="0" dirty="0">
                <a:latin typeface="LMRoman10-Bold"/>
              </a:rPr>
              <a:t>Retrofit</a:t>
            </a:r>
          </a:p>
          <a:p>
            <a:pPr marL="114300" indent="0" algn="l">
              <a:buNone/>
            </a:pPr>
            <a:r>
              <a:rPr lang="fr-FR" b="1" dirty="0">
                <a:latin typeface="LMRoman10-Bold"/>
              </a:rPr>
              <a:t>   </a:t>
            </a:r>
            <a:r>
              <a:rPr lang="fr-FR" sz="1800" b="1" i="0" u="none" strike="noStrike" baseline="0" dirty="0">
                <a:latin typeface="LMRoman10-Bold"/>
              </a:rPr>
              <a:t>– </a:t>
            </a:r>
            <a:r>
              <a:rPr lang="fr-FR" sz="1800" b="0" i="0" u="none" strike="noStrike" baseline="0" dirty="0">
                <a:latin typeface="LMMono10-Regular"/>
              </a:rPr>
              <a:t>’com.squareup.retrofit2:retrofit:2.9.0’</a:t>
            </a:r>
          </a:p>
          <a:p>
            <a:pPr marL="114300" indent="0" algn="l">
              <a:buNone/>
            </a:pPr>
            <a:r>
              <a:rPr lang="fr-FR" sz="1800" b="1" i="0" u="none" strike="noStrike" baseline="0" dirty="0">
                <a:latin typeface="LMRoman10-Bold"/>
              </a:rPr>
              <a:t>   – </a:t>
            </a:r>
            <a:r>
              <a:rPr lang="fr-FR" sz="1800" b="0" i="0" u="none" strike="noStrike" baseline="0" dirty="0">
                <a:latin typeface="LMMono10-Regular"/>
              </a:rPr>
              <a:t>’com.squareup.retrofit2:converter-gson:2.9.0’</a:t>
            </a:r>
          </a:p>
          <a:p>
            <a:pPr marL="114300" indent="0" algn="l">
              <a:buNone/>
            </a:pPr>
            <a:r>
              <a:rPr lang="pt-PT" sz="1800" b="0" i="0" u="none" strike="noStrike" baseline="0" dirty="0">
                <a:latin typeface="LMRoman10-Regular"/>
              </a:rPr>
              <a:t>• </a:t>
            </a:r>
            <a:r>
              <a:rPr lang="pt-PT" sz="1800" b="1" i="0" u="none" strike="noStrike" baseline="0" dirty="0">
                <a:latin typeface="LMRoman10-Bold"/>
              </a:rPr>
              <a:t>Picasso</a:t>
            </a:r>
          </a:p>
          <a:p>
            <a:pPr marL="114300" indent="0" algn="l">
              <a:buNone/>
            </a:pPr>
            <a:r>
              <a:rPr lang="it-IT" sz="1800" b="1" i="0" u="none" strike="noStrike" baseline="0" dirty="0">
                <a:latin typeface="LMRoman10-Bold"/>
              </a:rPr>
              <a:t>   – </a:t>
            </a:r>
            <a:r>
              <a:rPr lang="it-IT" sz="1800" b="0" i="0" u="none" strike="noStrike" baseline="0" dirty="0">
                <a:latin typeface="LMMono10-Regular"/>
              </a:rPr>
              <a:t>’com.squareup.picasso:picasso:2.71828’</a:t>
            </a:r>
          </a:p>
          <a:p>
            <a:pPr marL="114300" indent="0" algn="l">
              <a:buNone/>
            </a:pPr>
            <a:r>
              <a:rPr lang="pt-PT" sz="1800" b="1" i="0" u="none" strike="noStrike" baseline="0" dirty="0">
                <a:latin typeface="LMRoman10-Bold"/>
              </a:rPr>
              <a:t>   – </a:t>
            </a:r>
            <a:r>
              <a:rPr lang="pt-PT" sz="1800" b="0" i="0" u="none" strike="noStrike" baseline="0" dirty="0">
                <a:latin typeface="LMMono10-Regular"/>
              </a:rPr>
              <a:t>’com.jakewharton.picasso:picasso2-okhttp3-downloader:1.1.0’</a:t>
            </a:r>
          </a:p>
          <a:p>
            <a:pPr marL="114300" indent="0" algn="l">
              <a:buNone/>
            </a:pPr>
            <a:r>
              <a:rPr lang="pt-PT" sz="1800" b="0" i="0" u="none" strike="noStrike" baseline="0" dirty="0">
                <a:latin typeface="LMRoman10-Regular"/>
              </a:rPr>
              <a:t>• </a:t>
            </a:r>
            <a:r>
              <a:rPr lang="pt-PT" sz="1800" b="1" i="0" u="none" strike="noStrike" baseline="0" dirty="0">
                <a:latin typeface="LMRoman10-Bold"/>
              </a:rPr>
              <a:t>Google Maps</a:t>
            </a:r>
            <a:r>
              <a:rPr lang="pt-PT" sz="1800" b="0" i="0" u="none" strike="noStrike" baseline="0" dirty="0">
                <a:latin typeface="LMRoman10-Regular"/>
              </a:rPr>
              <a:t>: </a:t>
            </a:r>
            <a:r>
              <a:rPr lang="pt-PT" sz="1800" b="0" i="0" u="none" strike="noStrike" baseline="0" dirty="0">
                <a:latin typeface="LMMono10-Regular"/>
              </a:rPr>
              <a:t>’com.google.android.gms:play-services-maps:18.1.0’</a:t>
            </a:r>
            <a:r>
              <a:rPr lang="pt-PT" sz="1800" b="0" i="0" u="none" strike="noStrike" baseline="0" dirty="0">
                <a:latin typeface="LMRoman10-Regular"/>
              </a:rPr>
              <a:t>;</a:t>
            </a:r>
          </a:p>
          <a:p>
            <a:pPr marL="114300" indent="0" algn="l">
              <a:buNone/>
            </a:pPr>
            <a:r>
              <a:rPr lang="fr-FR" sz="1800" b="0" i="0" u="none" strike="noStrike" baseline="0" dirty="0">
                <a:latin typeface="LMRoman10-Regular"/>
              </a:rPr>
              <a:t>• </a:t>
            </a:r>
            <a:r>
              <a:rPr lang="fr-FR" sz="1800" b="1" i="0" u="none" strike="noStrike" baseline="0" dirty="0">
                <a:latin typeface="LMRoman10-Bold"/>
              </a:rPr>
              <a:t>Compose</a:t>
            </a:r>
            <a:r>
              <a:rPr lang="fr-FR" sz="1800" b="0" i="0" u="none" strike="noStrike" baseline="0" dirty="0">
                <a:latin typeface="LMRoman10-Regular"/>
              </a:rPr>
              <a:t>: </a:t>
            </a:r>
            <a:r>
              <a:rPr lang="fr-FR" sz="1800" b="0" i="0" u="none" strike="noStrike" baseline="0" dirty="0">
                <a:latin typeface="LMMono10-Regular"/>
              </a:rPr>
              <a:t>"androidx.navigation:navigation-compose:$rootProject.nav_version"</a:t>
            </a:r>
          </a:p>
          <a:p>
            <a:pPr marL="114300" indent="0" algn="l">
              <a:buNone/>
            </a:pPr>
            <a:r>
              <a:rPr lang="pt-PT" sz="1800" b="0" i="0" u="none" strike="noStrike" baseline="0" dirty="0">
                <a:latin typeface="LMRoman10-Regular"/>
              </a:rPr>
              <a:t>• </a:t>
            </a:r>
            <a:r>
              <a:rPr lang="pt-PT" sz="1800" b="1" i="0" u="none" strike="noStrike" baseline="0" dirty="0">
                <a:latin typeface="LMRoman10-Bold"/>
              </a:rPr>
              <a:t>Testing</a:t>
            </a:r>
            <a:r>
              <a:rPr lang="pt-PT" sz="1800" b="0" i="0" u="none" strike="noStrike" baseline="0" dirty="0">
                <a:latin typeface="LMRoman10-Regular"/>
              </a:rPr>
              <a:t>:</a:t>
            </a:r>
          </a:p>
          <a:p>
            <a:pPr marL="114300" indent="0" algn="l">
              <a:buNone/>
            </a:pPr>
            <a:r>
              <a:rPr lang="en-US" sz="1800" b="1" i="0" u="none" strike="noStrike" baseline="0" dirty="0">
                <a:latin typeface="LMRoman10-Bold"/>
              </a:rPr>
              <a:t>   – </a:t>
            </a:r>
            <a:r>
              <a:rPr lang="en-US" sz="1800" b="0" i="0" u="none" strike="noStrike" baseline="0" dirty="0">
                <a:latin typeface="LMRoman10-Regular"/>
              </a:rPr>
              <a:t>JUnit (</a:t>
            </a:r>
            <a:r>
              <a:rPr lang="en-US" sz="1800" b="0" i="0" u="none" strike="noStrike" baseline="0" dirty="0">
                <a:latin typeface="LMMono10-Regular"/>
              </a:rPr>
              <a:t>"</a:t>
            </a:r>
            <a:r>
              <a:rPr lang="en-US" sz="1800" b="0" i="0" u="none" strike="noStrike" baseline="0" dirty="0" err="1">
                <a:latin typeface="LMMono10-Regular"/>
              </a:rPr>
              <a:t>junit:junit</a:t>
            </a:r>
            <a:r>
              <a:rPr lang="en-US" sz="1800" b="0" i="0" u="none" strike="noStrike" baseline="0" dirty="0">
                <a:latin typeface="LMMono10-Regular"/>
              </a:rPr>
              <a:t>:$</a:t>
            </a:r>
            <a:r>
              <a:rPr lang="en-US" sz="1800" b="0" i="0" u="none" strike="noStrike" baseline="0" dirty="0" err="1">
                <a:latin typeface="LMMono10-Regular"/>
              </a:rPr>
              <a:t>rootProject.junitVersion</a:t>
            </a:r>
            <a:r>
              <a:rPr lang="en-US" sz="1800" b="0" i="0" u="none" strike="noStrike" baseline="0" dirty="0">
                <a:latin typeface="LMMono10-Regular"/>
              </a:rPr>
              <a:t>"</a:t>
            </a:r>
            <a:r>
              <a:rPr lang="en-US" sz="1800" b="0" i="0" u="none" strike="noStrike" baseline="0" dirty="0">
                <a:latin typeface="LMRoman10-Regular"/>
              </a:rPr>
              <a:t>)</a:t>
            </a:r>
          </a:p>
          <a:p>
            <a:pPr marL="114300" indent="0" algn="l">
              <a:buNone/>
            </a:pPr>
            <a:r>
              <a:rPr lang="pt-PT" sz="1800" b="1" i="0" u="none" strike="noStrike" baseline="0" dirty="0">
                <a:latin typeface="LMRoman10-Bold"/>
              </a:rPr>
              <a:t>   – </a:t>
            </a:r>
            <a:r>
              <a:rPr lang="pt-PT" sz="1800" b="0" i="0" u="none" strike="noStrike" baseline="0" dirty="0">
                <a:latin typeface="LMRoman10-Regular"/>
              </a:rPr>
              <a:t>Firebase (</a:t>
            </a:r>
            <a:r>
              <a:rPr lang="pt-PT" sz="1800" b="0" i="0" u="none" strike="noStrike" baseline="0" dirty="0">
                <a:latin typeface="LMMono10-Regular"/>
              </a:rPr>
              <a:t>’com.google.firebase:firebase-analytics’</a:t>
            </a:r>
            <a:r>
              <a:rPr lang="pt-PT" sz="1800" b="0" i="0" u="none" strike="noStrike" baseline="0" dirty="0">
                <a:latin typeface="LMRoman10-Regular"/>
              </a:rPr>
              <a:t>)</a:t>
            </a:r>
          </a:p>
          <a:p>
            <a:pPr marL="114300" indent="0" algn="l">
              <a:buNone/>
            </a:pPr>
            <a:r>
              <a:rPr lang="pt-PT" sz="1800" b="0" i="0" u="none" strike="noStrike" baseline="0" dirty="0">
                <a:latin typeface="LMRoman10-Regular"/>
              </a:rPr>
              <a:t>• ...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474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11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r>
              <a:rPr lang="pt-PT" sz="1800" b="0" i="0" u="none" strike="noStrike" baseline="0" dirty="0">
                <a:latin typeface="LMRoman10-Regular"/>
              </a:rPr>
              <a:t>A aplicação deve possuir uma página inicial onde apresenta as principais funcionalidades do guia turístico, descrição, etc.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917C39-56DD-4D52-EA60-53ACF7B4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7049"/>
            <a:ext cx="1612431" cy="3341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9FB9D0-8159-B9D7-959F-9FAC51A1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38" y="1227048"/>
            <a:ext cx="1612431" cy="33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25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12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r>
              <a:rPr lang="pt-PT" sz="1800" b="0" i="0" u="none" strike="noStrike" baseline="0" dirty="0">
                <a:latin typeface="LMRoman10-Regular"/>
              </a:rPr>
              <a:t>A aplicação deve mostrar num ecrã, de forma responsiva, uma lista de roteiros disponíveis.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917C39-56DD-4D52-EA60-53ACF7B4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7049"/>
            <a:ext cx="1612431" cy="3341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9FB9D0-8159-B9D7-959F-9FAC51A1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38" y="1227048"/>
            <a:ext cx="1612431" cy="33418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C0411CA-7EAC-E768-C4BF-E60B10733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1227048"/>
            <a:ext cx="1612430" cy="33418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D472B82-B988-3443-17C0-BCDBF5ED0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439" y="1227048"/>
            <a:ext cx="1612430" cy="334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66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13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r>
              <a:rPr lang="pt-PT" sz="1800" b="0" i="0" u="none" strike="noStrike" baseline="0" dirty="0">
                <a:latin typeface="LMRoman10-Regular"/>
              </a:rPr>
              <a:t>A aplicação deve permitir efetuar autenticação.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917C39-56DD-4D52-EA60-53ACF7B4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7049"/>
            <a:ext cx="1612431" cy="3341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9FB9D0-8159-B9D7-959F-9FAC51A1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38" y="1227048"/>
            <a:ext cx="1612431" cy="33418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C0411CA-7EAC-E768-C4BF-E60B10733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1227048"/>
            <a:ext cx="1612430" cy="33418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D472B82-B988-3443-17C0-BCDBF5ED0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439" y="1227048"/>
            <a:ext cx="1612430" cy="33418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A1872C-C24B-769C-2A99-8401EDECC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9" y="1227048"/>
            <a:ext cx="1699261" cy="35217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7AD3FF6-884D-BEF6-E63F-7E3C3234B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39" y="1227048"/>
            <a:ext cx="1612430" cy="334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9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14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suportar 2 tipos de utilizadores: utilizadores standard e utilizadores premium.</a:t>
            </a:r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605E646-6E7E-D599-0C8F-DD67DFF08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5651"/>
            <a:ext cx="1699261" cy="352066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AA7C899-12D0-7423-F390-0531682F1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873" y="1235651"/>
            <a:ext cx="1699200" cy="35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9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15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assumir que o utilizador tem o Google Maps instalado no seu dispositivo (e notificar o utilizador que este software é necessário).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2742CA-E1E1-798B-58CD-E29EA298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898" y="1017725"/>
            <a:ext cx="1739573" cy="37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74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16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Para utilizadores premium, a aplicação deve possibilitar a capacidade de navegação, de consulta e descarregamento de mídia.</a:t>
            </a:r>
          </a:p>
          <a:p>
            <a:pPr algn="l"/>
            <a:r>
              <a:rPr lang="pt-PT" sz="1800" b="0" i="0" u="none" strike="noStrike" baseline="0" dirty="0">
                <a:latin typeface="LMRoman10-Regular"/>
              </a:rPr>
              <a:t>A navegação proporcionada pelo Google Maps deve poder ser feita de forma visual e com auxílio de voz, de modo a que possa ser utilizada por condutores.</a:t>
            </a:r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605E646-6E7E-D599-0C8F-DD67DFF08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5651"/>
            <a:ext cx="1699261" cy="35206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04F89D8-56E9-BF50-F6A5-21E02F22C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235651"/>
            <a:ext cx="1699200" cy="35206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77A6CB1-94FD-009A-6DBA-B0E6CC334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053" y="1235651"/>
            <a:ext cx="1699200" cy="35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2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17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uma página de informações acerca do utilizador atualmente autenticado.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DB9277-9E6C-5AEC-377B-87659DDFF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36" y="1017725"/>
            <a:ext cx="1812378" cy="37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18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mostrar, numa única página, informação acerca de um determinado roteiro: galeria de imagens, descrição, mapa do itinerário com pontos de interesse e informações sobre a mídia disponível para os seus pontos.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CBBE6D-30AD-D44C-0492-E7C18672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06" y="1017725"/>
            <a:ext cx="1739574" cy="37690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BF8004E-251F-7F32-2D20-422B068F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19" y="1017725"/>
            <a:ext cx="1739573" cy="37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7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19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a capacidade de iniciar um roteiro.</a:t>
            </a:r>
          </a:p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a capacidade de interromper um roteiro.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CBBE6D-30AD-D44C-0492-E7C18672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07" y="1017724"/>
            <a:ext cx="1739574" cy="37690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FD7CDB5-8F5A-E736-E06F-ADC8F19C3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288" y="1021534"/>
            <a:ext cx="1810546" cy="37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lt1"/>
                </a:solidFill>
              </a:rPr>
              <a:t>Metodologias de controlo de versão utilizadas e estratégias de gestão de trabalho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pt-PT" sz="1700" dirty="0"/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2</a:t>
            </a:r>
            <a:endParaRPr b="1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A5309C-900E-F292-AE9E-B8862469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27" y="1088011"/>
            <a:ext cx="7738946" cy="35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51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20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guardar (localmente) o histórico de roteiros e pontos de interesse visitados pelo utilizador.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CBBE6D-30AD-D44C-0492-E7C18672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07" y="1017724"/>
            <a:ext cx="1739574" cy="37690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FD7CDB5-8F5A-E736-E06F-ADC8F19C3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288" y="1021534"/>
            <a:ext cx="1810546" cy="37652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8CCBF72-6776-5B0C-982D-F3B52FED0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307" y="1017723"/>
            <a:ext cx="1737815" cy="37652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3E2D7BC-84D7-A2E9-0E9F-083BF49BC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529" y="1019971"/>
            <a:ext cx="1810546" cy="37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21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01141"/>
            <a:ext cx="3079200" cy="306773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a capacidade de emitir uma notificação quando o utilizador passa perto de um ponto de interesse.</a:t>
            </a:r>
          </a:p>
          <a:p>
            <a:pPr algn="l"/>
            <a:r>
              <a:rPr lang="pt-PT" sz="1800" b="0" i="0" u="none" strike="noStrike" baseline="0" dirty="0">
                <a:latin typeface="LMRoman10-Regular"/>
              </a:rPr>
              <a:t>A notificação emitida quando o utilizador passa pelo ponto de interesse deve conter um atalho para o ecrã principal do ponto de interesse.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CBBE6D-30AD-D44C-0492-E7C18672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26" y="1017724"/>
            <a:ext cx="1739574" cy="37690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674879-494A-E463-5B78-1F08AEE84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026" y="1017723"/>
            <a:ext cx="1739573" cy="37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3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22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ter a capacidade de apresentar e produzir 3 tipos de mídia: voz, imagem e vídeo.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7A6CB1-94FD-009A-6DBA-B0E6CC33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53" y="1235651"/>
            <a:ext cx="1699200" cy="35337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96FB5D-ABA2-96EB-C06B-4F9207AE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5651"/>
            <a:ext cx="1699200" cy="35332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29DCA09-8DAB-94F6-FFA1-46099BF4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053" y="1235651"/>
            <a:ext cx="1638287" cy="35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8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23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um menu com definições que o utilizador pode manipular.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2742CA-E1E1-798B-58CD-E29EA298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898" y="1017725"/>
            <a:ext cx="1739573" cy="37690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E81CB5C-77FE-77E5-BA65-0AC140CA7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491" y="1017725"/>
            <a:ext cx="1785352" cy="37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43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24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59"/>
            <a:ext cx="3079200" cy="2717215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a capacidade de ligar, desligar e configurar os serviços de localização.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2742CA-E1E1-798B-58CD-E29EA298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898" y="1017725"/>
            <a:ext cx="1739573" cy="37690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FC6B6E-2E60-821C-3AF5-3B48D7295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898" y="1017724"/>
            <a:ext cx="1827042" cy="378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57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25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68781"/>
            <a:ext cx="3079200" cy="2900094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a capacidade de descarregar mídia do backend e alojá-la localmente, de modo a poder ser usada em contextos de conectividade reduzida.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2742CA-E1E1-798B-58CD-E29EA298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898" y="1017725"/>
            <a:ext cx="1739573" cy="37690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FC6B6E-2E60-821C-3AF5-3B48D7295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898" y="1017724"/>
            <a:ext cx="1827042" cy="37866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8765167-71B3-8B21-90AA-6D6C1E16C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898" y="1017723"/>
            <a:ext cx="1880382" cy="378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18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implementadas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26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68781"/>
            <a:ext cx="3079200" cy="2900094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A aplicação deve possuir a capacidade de efetuar chamadas para contactos de emergência da aplicação através de um elemento gráfico facilmente acessível na aplicação.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291E2E-F63A-54A5-5C4F-4562A54B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1017724"/>
            <a:ext cx="1818580" cy="37690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A2442E9-4CDA-C26E-4906-D0D6D267B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308" y="1017723"/>
            <a:ext cx="1818581" cy="37690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0F387D7-1834-24E8-B010-8C4F488B1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811" y="1017723"/>
            <a:ext cx="1818580" cy="376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08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Funcionalidades adicionais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27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68781"/>
            <a:ext cx="8520600" cy="2900094"/>
          </a:xfrm>
        </p:spPr>
        <p:txBody>
          <a:bodyPr>
            <a:normAutofit/>
          </a:bodyPr>
          <a:lstStyle/>
          <a:p>
            <a:pPr algn="l"/>
            <a:r>
              <a:rPr lang="pt-PT" dirty="0">
                <a:latin typeface="LMRoman10-Regular"/>
              </a:rPr>
              <a:t>I</a:t>
            </a:r>
            <a:r>
              <a:rPr lang="pt-PT" sz="1800" b="0" i="0" u="none" strike="noStrike" baseline="0" dirty="0">
                <a:latin typeface="LMRoman10-Regular"/>
              </a:rPr>
              <a:t>magem do Google Maps que desenha o trajeto a efetuar do roteiro;</a:t>
            </a:r>
          </a:p>
          <a:p>
            <a:pPr algn="l"/>
            <a:r>
              <a:rPr lang="pt-PT" dirty="0">
                <a:latin typeface="LMRoman10-Regular"/>
              </a:rPr>
              <a:t>B</a:t>
            </a:r>
            <a:r>
              <a:rPr lang="pt-PT" sz="1800" b="0" i="0" u="none" strike="noStrike" baseline="0" dirty="0">
                <a:latin typeface="LMRoman10-Regular"/>
              </a:rPr>
              <a:t>arra de pesquisas que nos devolve um roteiro ao escrevermos o seu nome (ou parte dele);</a:t>
            </a:r>
          </a:p>
          <a:p>
            <a:pPr algn="l"/>
            <a:r>
              <a:rPr lang="pt-PT" dirty="0">
                <a:latin typeface="LMRoman10-Regular"/>
              </a:rPr>
              <a:t>A</a:t>
            </a:r>
            <a:r>
              <a:rPr lang="pt-PT" sz="1800" b="0" i="0" u="none" strike="noStrike" baseline="0" dirty="0">
                <a:latin typeface="LMRoman10-Regular"/>
              </a:rPr>
              <a:t>tivar o </a:t>
            </a:r>
            <a:r>
              <a:rPr lang="pt-PT" sz="1800" b="0" i="1" u="none" strike="noStrike" baseline="0" dirty="0">
                <a:latin typeface="LMRoman10-Italic"/>
              </a:rPr>
              <a:t>dark mode </a:t>
            </a:r>
            <a:r>
              <a:rPr lang="pt-PT" sz="1800" b="0" i="0" u="none" strike="noStrike" baseline="0" dirty="0">
                <a:latin typeface="LMRoman10-Regular"/>
              </a:rPr>
              <a:t>na aplicação ao criarmos um </a:t>
            </a:r>
            <a:r>
              <a:rPr lang="pt-PT" sz="1800" b="0" i="1" u="none" strike="noStrike" baseline="0" dirty="0">
                <a:latin typeface="LMRoman10-Italic"/>
              </a:rPr>
              <a:t>switch </a:t>
            </a:r>
            <a:r>
              <a:rPr lang="pt-PT" sz="1800" b="0" i="0" u="none" strike="noStrike" baseline="0" dirty="0">
                <a:latin typeface="LMRoman10-Regular"/>
              </a:rPr>
              <a:t>nas definições.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14441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Erros e limitações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28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68781"/>
            <a:ext cx="8520600" cy="2900094"/>
          </a:xfrm>
        </p:spPr>
        <p:txBody>
          <a:bodyPr>
            <a:normAutofit/>
          </a:bodyPr>
          <a:lstStyle/>
          <a:p>
            <a:pPr algn="l"/>
            <a:r>
              <a:rPr lang="pt-PT" sz="1800" b="0" i="0" u="none" strike="noStrike" baseline="0" dirty="0">
                <a:latin typeface="LMRoman10-Regular"/>
              </a:rPr>
              <a:t>Em alguns dispositivos móveis, quando o utilizador ativa o </a:t>
            </a:r>
            <a:r>
              <a:rPr lang="pt-PT" sz="1800" b="0" i="1" u="none" strike="noStrike" baseline="0" dirty="0">
                <a:latin typeface="LMRoman10-Italic"/>
              </a:rPr>
              <a:t>dark mode </a:t>
            </a:r>
            <a:r>
              <a:rPr lang="pt-PT" sz="1800" b="0" i="0" u="none" strike="noStrike" baseline="0" dirty="0">
                <a:latin typeface="LMRoman10-Regular"/>
              </a:rPr>
              <a:t>na aplicação, esta faz um </a:t>
            </a:r>
            <a:r>
              <a:rPr lang="pt-PT" sz="1800" b="0" i="1" u="none" strike="noStrike" baseline="0" dirty="0">
                <a:latin typeface="LMRoman10-Italic"/>
              </a:rPr>
              <a:t>log out </a:t>
            </a:r>
            <a:r>
              <a:rPr lang="pt-PT" sz="1800" b="0" i="0" u="none" strike="noStrike" baseline="0" dirty="0">
                <a:latin typeface="LMRoman10-Regular"/>
              </a:rPr>
              <a:t>e redireciona para a página de </a:t>
            </a:r>
            <a:r>
              <a:rPr lang="pt-PT" sz="1800" b="0" i="1" u="none" strike="noStrike" baseline="0" dirty="0">
                <a:latin typeface="LMRoman10-Italic"/>
              </a:rPr>
              <a:t>login</a:t>
            </a:r>
            <a:r>
              <a:rPr lang="pt-PT" sz="1800" b="0" i="0" u="none" strike="noStrike" baseline="0" dirty="0">
                <a:latin typeface="LMRoman10-Regular"/>
              </a:rPr>
              <a:t>;</a:t>
            </a:r>
          </a:p>
          <a:p>
            <a:pPr algn="l"/>
            <a:r>
              <a:rPr lang="pt-PT" sz="1800" b="0" i="0" u="none" strike="noStrike" baseline="0" dirty="0">
                <a:latin typeface="LMRoman10-Regular"/>
              </a:rPr>
              <a:t>Foi detetado que, em alguns dispositivos (detetados pelos dispositivos usados no Firebase), existe a dificuldade em desenhar ficheiros bitmap (i.e. ficheiros da pasta </a:t>
            </a:r>
            <a:r>
              <a:rPr lang="pt-PT" sz="1800" b="0" i="1" u="none" strike="noStrike" baseline="0" dirty="0">
                <a:latin typeface="LMRoman10-Italic"/>
              </a:rPr>
              <a:t>drawable/</a:t>
            </a:r>
            <a:r>
              <a:rPr lang="pt-PT" sz="1800" b="0" i="0" u="none" strike="noStrike" baseline="0" dirty="0">
                <a:latin typeface="LMRoman10-Regular"/>
              </a:rPr>
              <a:t>).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8522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Erros e limitações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29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68781"/>
            <a:ext cx="8520600" cy="2900094"/>
          </a:xfrm>
        </p:spPr>
        <p:txBody>
          <a:bodyPr>
            <a:normAutofit/>
          </a:bodyPr>
          <a:lstStyle/>
          <a:p>
            <a:pPr algn="l"/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665E72-9998-5076-08BD-72BC0819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026954"/>
            <a:ext cx="7970520" cy="37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lt1"/>
                </a:solidFill>
              </a:rPr>
              <a:t>Metodologias de controlo de versão utilizadas e estratégias de gestão de trabalho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66939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14300" indent="0" algn="l">
              <a:buNone/>
            </a:pPr>
            <a:r>
              <a:rPr lang="pt-PT" sz="1800" b="1" i="0" u="none" strike="noStrike" baseline="0" dirty="0">
                <a:latin typeface="LMRoman10-Regular"/>
              </a:rPr>
              <a:t>Luís Silva (pg50564)</a:t>
            </a:r>
          </a:p>
          <a:p>
            <a:pPr marL="114300" indent="0" algn="l">
              <a:buNone/>
            </a:pPr>
            <a:r>
              <a:rPr lang="pt-PT" sz="1800" b="1" i="0" u="none" strike="noStrike" baseline="0" dirty="0">
                <a:latin typeface="LMRoman10-Bold"/>
              </a:rPr>
              <a:t>– </a:t>
            </a:r>
            <a:r>
              <a:rPr lang="pt-PT" sz="1800" b="0" i="0" u="none" strike="noStrike" baseline="0" dirty="0">
                <a:latin typeface="LMRoman10-Regular"/>
              </a:rPr>
              <a:t>Lógica de fragmentos/atividades;</a:t>
            </a:r>
          </a:p>
          <a:p>
            <a:pPr marL="114300" indent="0" algn="l">
              <a:buNone/>
            </a:pPr>
            <a:r>
              <a:rPr lang="pt-PT" sz="1800" b="1" i="0" u="none" strike="noStrike" baseline="0" dirty="0">
                <a:latin typeface="LMRoman10-Bold"/>
              </a:rPr>
              <a:t>– </a:t>
            </a:r>
            <a:r>
              <a:rPr lang="pt-PT" sz="1800" b="0" i="0" u="none" strike="noStrike" baseline="0" dirty="0">
                <a:latin typeface="LMRoman10-Regular"/>
              </a:rPr>
              <a:t>Serviços/notificações;</a:t>
            </a:r>
          </a:p>
          <a:p>
            <a:pPr marL="114300" indent="0" algn="l">
              <a:buNone/>
            </a:pPr>
            <a:r>
              <a:rPr lang="pt-PT" sz="1800" b="1" i="0" u="none" strike="noStrike" baseline="0" dirty="0">
                <a:latin typeface="LMRoman10-Bold"/>
              </a:rPr>
              <a:t>– </a:t>
            </a:r>
            <a:r>
              <a:rPr lang="pt-PT" sz="1800" b="0" i="0" u="none" strike="noStrike" baseline="0" dirty="0">
                <a:latin typeface="LMRoman10-Regular"/>
              </a:rPr>
              <a:t>Integração do Google Maps;</a:t>
            </a:r>
          </a:p>
          <a:p>
            <a:pPr marL="114300" indent="0" algn="l">
              <a:buNone/>
            </a:pPr>
            <a:r>
              <a:rPr lang="pt-PT" sz="1800" b="1" i="0" u="none" strike="noStrike" baseline="0" dirty="0">
                <a:latin typeface="LMRoman10-Bold"/>
              </a:rPr>
              <a:t>– </a:t>
            </a:r>
            <a:r>
              <a:rPr lang="pt-PT" sz="1800" b="0" i="0" u="none" strike="noStrike" baseline="0" dirty="0">
                <a:latin typeface="LMRoman10-Regular"/>
              </a:rPr>
              <a:t>Repositórios;</a:t>
            </a:r>
          </a:p>
          <a:p>
            <a:pPr marL="114300" indent="0" algn="l">
              <a:buNone/>
            </a:pPr>
            <a:r>
              <a:rPr lang="pt-PT" sz="1800" b="1" i="0" u="none" strike="noStrike" baseline="0" dirty="0">
                <a:latin typeface="LMRoman10-Bold"/>
              </a:rPr>
              <a:t>– </a:t>
            </a:r>
            <a:r>
              <a:rPr lang="pt-PT" sz="1800" b="0" i="0" u="none" strike="noStrike" baseline="0" dirty="0">
                <a:latin typeface="LMRoman10-Regular"/>
              </a:rPr>
              <a:t>Pedidos à API;</a:t>
            </a:r>
          </a:p>
          <a:p>
            <a:pPr marL="114300" indent="0" algn="l">
              <a:buNone/>
            </a:pPr>
            <a:r>
              <a:rPr lang="pt-PT" sz="1800" b="1" i="0" u="none" strike="noStrike" baseline="0" dirty="0">
                <a:latin typeface="LMRoman10-Bold"/>
              </a:rPr>
              <a:t>– </a:t>
            </a:r>
            <a:r>
              <a:rPr lang="pt-PT" sz="1800" b="0" i="0" u="none" strike="noStrike" baseline="0" dirty="0">
                <a:latin typeface="LMRoman10-Regular"/>
              </a:rPr>
              <a:t>Navegação;</a:t>
            </a:r>
          </a:p>
          <a:p>
            <a:pPr marL="114300" indent="0" algn="l">
              <a:buNone/>
            </a:pPr>
            <a:r>
              <a:rPr lang="pt-PT" sz="1800" b="1" i="0" u="none" strike="noStrike" baseline="0" dirty="0">
                <a:latin typeface="LMRoman10-Bold"/>
              </a:rPr>
              <a:t>– </a:t>
            </a:r>
            <a:r>
              <a:rPr lang="pt-PT" sz="1800" b="0" i="0" u="none" strike="noStrike" baseline="0" dirty="0">
                <a:latin typeface="LMRoman10-Regular"/>
              </a:rPr>
              <a:t>Testes;</a:t>
            </a:r>
          </a:p>
          <a:p>
            <a:pPr marL="114300" indent="0" algn="l">
              <a:buNone/>
            </a:pPr>
            <a:r>
              <a:rPr lang="pt-PT" sz="1800" b="1" i="0" u="none" strike="noStrike" baseline="0" dirty="0">
                <a:latin typeface="LMRoman10-Bold"/>
              </a:rPr>
              <a:t>– </a:t>
            </a:r>
            <a:r>
              <a:rPr lang="pt-PT" sz="1800" b="0" i="0" u="none" strike="noStrike" baseline="0" dirty="0">
                <a:latin typeface="LMRoman10-Regular"/>
              </a:rPr>
              <a:t>GitHub Actions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3</a:t>
            </a:r>
            <a:endParaRPr b="1" dirty="0"/>
          </a:p>
        </p:txBody>
      </p:sp>
      <p:sp>
        <p:nvSpPr>
          <p:cNvPr id="2" name="Google Shape;64;p14">
            <a:extLst>
              <a:ext uri="{FF2B5EF4-FFF2-40B4-BE49-F238E27FC236}">
                <a16:creationId xmlns:a16="http://schemas.microsoft.com/office/drawing/2014/main" id="{8ECF6958-DFED-AB40-6B63-6BDE7A3E61BA}"/>
              </a:ext>
            </a:extLst>
          </p:cNvPr>
          <p:cNvSpPr txBox="1">
            <a:spLocks/>
          </p:cNvSpPr>
          <p:nvPr/>
        </p:nvSpPr>
        <p:spPr>
          <a:xfrm>
            <a:off x="2854711" y="1183093"/>
            <a:ext cx="2951357" cy="351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5000"/>
              </a:lnSpc>
              <a:buNone/>
            </a:pPr>
            <a:r>
              <a:rPr lang="pt-PT" sz="1600" b="1" dirty="0">
                <a:latin typeface="LMRoman10-Regular"/>
              </a:rPr>
              <a:t>Simão Cunha (a93262) </a:t>
            </a:r>
          </a:p>
          <a:p>
            <a:pPr marL="114300" indent="0">
              <a:lnSpc>
                <a:spcPct val="105000"/>
              </a:lnSpc>
              <a:buNone/>
            </a:pPr>
            <a:r>
              <a:rPr lang="pt-PT" sz="1500" b="1" dirty="0">
                <a:latin typeface="LMRoman10-Regular"/>
              </a:rPr>
              <a:t>– </a:t>
            </a:r>
            <a:r>
              <a:rPr lang="pt-PT" sz="1500" dirty="0">
                <a:latin typeface="LMRoman10-Regular"/>
              </a:rPr>
              <a:t>Layout dos fragmentos/atividades;</a:t>
            </a:r>
          </a:p>
          <a:p>
            <a:pPr marL="114300" indent="0">
              <a:lnSpc>
                <a:spcPct val="105000"/>
              </a:lnSpc>
              <a:buNone/>
            </a:pPr>
            <a:r>
              <a:rPr lang="en-US" sz="1500" dirty="0">
                <a:latin typeface="LMRoman10-Regular"/>
              </a:rPr>
              <a:t>– Toolbar/sidebar da Main activity;</a:t>
            </a:r>
          </a:p>
          <a:p>
            <a:pPr marL="114300" indent="0">
              <a:lnSpc>
                <a:spcPct val="105000"/>
              </a:lnSpc>
              <a:buNone/>
            </a:pPr>
            <a:r>
              <a:rPr lang="pt-PT" sz="1500" dirty="0">
                <a:latin typeface="LMRoman10-Regular"/>
              </a:rPr>
              <a:t>– Recycler views e respetivo layout e lógica;</a:t>
            </a:r>
          </a:p>
          <a:p>
            <a:pPr marL="114300" indent="0">
              <a:lnSpc>
                <a:spcPct val="105000"/>
              </a:lnSpc>
              <a:buNone/>
            </a:pPr>
            <a:r>
              <a:rPr lang="pt-PT" sz="1500" dirty="0">
                <a:latin typeface="LMRoman10-Regular"/>
              </a:rPr>
              <a:t>– Ativação/desativação do serviço de localização e dark mode;</a:t>
            </a:r>
          </a:p>
          <a:p>
            <a:pPr marL="114300" indent="0">
              <a:lnSpc>
                <a:spcPct val="105000"/>
              </a:lnSpc>
              <a:buNone/>
            </a:pPr>
            <a:r>
              <a:rPr lang="pt-PT" sz="1500" dirty="0">
                <a:latin typeface="LMRoman10-Regular"/>
              </a:rPr>
              <a:t>– GitHub Actions;</a:t>
            </a:r>
          </a:p>
          <a:p>
            <a:pPr marL="114300" indent="0">
              <a:lnSpc>
                <a:spcPct val="105000"/>
              </a:lnSpc>
              <a:buNone/>
            </a:pPr>
            <a:r>
              <a:rPr lang="pt-PT" sz="1500" dirty="0">
                <a:latin typeface="LMRoman10-Regular"/>
              </a:rPr>
              <a:t>– Funções auxiliares como o envio de notificações;</a:t>
            </a:r>
          </a:p>
          <a:p>
            <a:pPr marL="114300" indent="0">
              <a:lnSpc>
                <a:spcPct val="105000"/>
              </a:lnSpc>
              <a:buNone/>
            </a:pPr>
            <a:r>
              <a:rPr lang="pt-PT" sz="1500" dirty="0">
                <a:latin typeface="LMRoman10-Regular"/>
              </a:rPr>
              <a:t>– Grande contribuição para o relatório</a:t>
            </a:r>
          </a:p>
        </p:txBody>
      </p:sp>
      <p:sp>
        <p:nvSpPr>
          <p:cNvPr id="3" name="Google Shape;64;p14">
            <a:extLst>
              <a:ext uri="{FF2B5EF4-FFF2-40B4-BE49-F238E27FC236}">
                <a16:creationId xmlns:a16="http://schemas.microsoft.com/office/drawing/2014/main" id="{98F8E7C4-F890-65E3-C275-F1D14A224D48}"/>
              </a:ext>
            </a:extLst>
          </p:cNvPr>
          <p:cNvSpPr txBox="1">
            <a:spLocks/>
          </p:cNvSpPr>
          <p:nvPr/>
        </p:nvSpPr>
        <p:spPr>
          <a:xfrm>
            <a:off x="5880943" y="1152475"/>
            <a:ext cx="29513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pt-PT" sz="1700" b="1" dirty="0">
                <a:latin typeface="LMRoman10-Regular"/>
              </a:rPr>
              <a:t>Gonçalo Pereira (a93168) </a:t>
            </a:r>
          </a:p>
          <a:p>
            <a:pPr marL="114300" indent="0">
              <a:buNone/>
            </a:pPr>
            <a:r>
              <a:rPr lang="pt-PT" sz="1700" dirty="0">
                <a:latin typeface="LMRoman10-Regular"/>
              </a:rPr>
              <a:t>– Ativação/desativação do serviço de localização e dark mode;</a:t>
            </a:r>
          </a:p>
          <a:p>
            <a:pPr marL="114300" indent="0">
              <a:buNone/>
            </a:pPr>
            <a:r>
              <a:rPr lang="pt-PT" sz="1700" dirty="0">
                <a:latin typeface="LMRoman10-Regular"/>
              </a:rPr>
              <a:t>– Utilização da aplicação em modo offline;</a:t>
            </a:r>
          </a:p>
          <a:p>
            <a:pPr marL="114300" indent="0">
              <a:buNone/>
            </a:pPr>
            <a:r>
              <a:rPr lang="pt-PT" sz="1700" dirty="0">
                <a:latin typeface="LMRoman10-Regular"/>
              </a:rPr>
              <a:t>– Tratamento do conteúdo multimédia;</a:t>
            </a:r>
          </a:p>
          <a:p>
            <a:pPr marL="114300" indent="0">
              <a:buNone/>
            </a:pPr>
            <a:r>
              <a:rPr lang="pt-PT" sz="1700" dirty="0">
                <a:latin typeface="LMRoman10-Regular"/>
              </a:rPr>
              <a:t>– Lógica de pesquisa de roteiros pela barra de pesquisas;</a:t>
            </a:r>
          </a:p>
          <a:p>
            <a:pPr marL="114300" indent="0">
              <a:buNone/>
            </a:pPr>
            <a:r>
              <a:rPr lang="pt-PT" sz="1700" dirty="0">
                <a:latin typeface="LMRoman10-Regular"/>
              </a:rPr>
              <a:t>– Bottom navbar</a:t>
            </a:r>
          </a:p>
        </p:txBody>
      </p:sp>
    </p:spTree>
    <p:extLst>
      <p:ext uri="{BB962C8B-B14F-4D97-AF65-F5344CB8AC3E}">
        <p14:creationId xmlns:p14="http://schemas.microsoft.com/office/powerpoint/2010/main" val="3911625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8028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30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92581"/>
            <a:ext cx="8520600" cy="2976294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pt-PT" sz="5400" b="1" dirty="0">
                <a:solidFill>
                  <a:schemeClr val="tx1"/>
                </a:solidFill>
              </a:rPr>
              <a:t>Demo time!</a:t>
            </a:r>
            <a:endParaRPr lang="pt-PT" sz="5400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491CCF6-AA68-7AB7-2077-FDFD21A9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3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 rot="16200000">
            <a:off x="-2285400" y="2285400"/>
            <a:ext cx="51435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lt1"/>
                </a:solidFill>
              </a:rPr>
              <a:t>Estrutura da aplicação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4</a:t>
            </a:r>
            <a:endParaRPr b="1" dirty="0"/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4D1F1D3-DC02-46AA-3BEF-E807EBFA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79" y="0"/>
            <a:ext cx="54788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2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 rot="16200000">
            <a:off x="-2285400" y="2285400"/>
            <a:ext cx="51435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lt1"/>
                </a:solidFill>
              </a:rPr>
              <a:t>Mapa de navegação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5</a:t>
            </a:r>
            <a:endParaRPr b="1" dirty="0"/>
          </a:p>
        </p:txBody>
      </p:sp>
      <p:pic>
        <p:nvPicPr>
          <p:cNvPr id="3" name="Imagem 2" descr="Uma imagem contendo luz, carro, tráfego, pendurado&#10;&#10;Descrição gerada automaticamente">
            <a:extLst>
              <a:ext uri="{FF2B5EF4-FFF2-40B4-BE49-F238E27FC236}">
                <a16:creationId xmlns:a16="http://schemas.microsoft.com/office/drawing/2014/main" id="{9636EB21-3726-D7DA-78D8-426A0773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1" y="0"/>
            <a:ext cx="3208020" cy="51435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2894F65-5672-ABAB-9469-B675B355E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00" y="347070"/>
            <a:ext cx="4176081" cy="444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75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b="1" dirty="0">
                <a:solidFill>
                  <a:schemeClr val="lt1"/>
                </a:solidFill>
              </a:rPr>
              <a:t>Estratégias utilizadas para a autenticação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6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7426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lt1"/>
                </a:solidFill>
              </a:rPr>
              <a:t>Estratégias utilizadas para armazenamento de dados (cookies, mídia, perfil de utilizador, etc) 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7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83564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lt1"/>
                </a:solidFill>
              </a:rPr>
              <a:t>Estratégias utilizadas para navegação nos roteiros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8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49051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6211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solidFill>
                  <a:schemeClr val="lt1"/>
                </a:solidFill>
              </a:rPr>
              <a:t>Permissões ativadas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0" y="4786800"/>
            <a:ext cx="9144000" cy="356700"/>
          </a:xfrm>
          <a:prstGeom prst="rect">
            <a:avLst/>
          </a:prstGeom>
          <a:solidFill>
            <a:srgbClr val="9621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dirty="0">
                <a:solidFill>
                  <a:schemeClr val="bg1"/>
                </a:solidFill>
              </a:rPr>
              <a:t>BraGuia: Trabalho prático de Tópicos de Desenvolvimento de Software (Parte 1)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8832300" y="4786800"/>
            <a:ext cx="328500" cy="35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/>
              <a:t>9</a:t>
            </a:r>
            <a:endParaRPr b="1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C8CF2E-E6F2-5843-DB54-F47C12FBD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BF7428-F404-F178-BEEF-9223F9F2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90" y="1677393"/>
            <a:ext cx="7082219" cy="178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420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2524</Words>
  <Application>Microsoft Office PowerPoint</Application>
  <PresentationFormat>Apresentação na tela (16:9)</PresentationFormat>
  <Paragraphs>211</Paragraphs>
  <Slides>30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LMMono10-Regular</vt:lpstr>
      <vt:lpstr>LMRoman10-Bold</vt:lpstr>
      <vt:lpstr>LMRoman10-Italic</vt:lpstr>
      <vt:lpstr>LMRoman10-Regular</vt:lpstr>
      <vt:lpstr>Simple Light</vt:lpstr>
      <vt:lpstr>Apresentação do PowerPoint</vt:lpstr>
      <vt:lpstr>Metodologias de controlo de versão utilizadas e estratégias de gestão de trabalho</vt:lpstr>
      <vt:lpstr>Metodologias de controlo de versão utilizadas e estratégias de gestão de trabalho</vt:lpstr>
      <vt:lpstr>Estrutura da aplicação</vt:lpstr>
      <vt:lpstr>Mapa de navegação</vt:lpstr>
      <vt:lpstr>Estratégias utilizadas para a autenticação</vt:lpstr>
      <vt:lpstr>Estratégias utilizadas para armazenamento de dados (cookies, mídia, perfil de utilizador, etc) </vt:lpstr>
      <vt:lpstr>Estratégias utilizadas para navegação nos roteiros</vt:lpstr>
      <vt:lpstr>Permissões ativadas</vt:lpstr>
      <vt:lpstr>Bibliotecas utilizadas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implementadas</vt:lpstr>
      <vt:lpstr>Funcionalidades adicionais</vt:lpstr>
      <vt:lpstr>Erros e limitações</vt:lpstr>
      <vt:lpstr>Erros e limitações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Simão Cunha</dc:creator>
  <cp:lastModifiedBy>Simão Pedro Sá Cunha</cp:lastModifiedBy>
  <cp:revision>7</cp:revision>
  <dcterms:modified xsi:type="dcterms:W3CDTF">2023-05-20T17:42:16Z</dcterms:modified>
</cp:coreProperties>
</file>